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6" r:id="rId5"/>
    <p:sldId id="281" r:id="rId6"/>
    <p:sldId id="280" r:id="rId7"/>
    <p:sldId id="282" r:id="rId8"/>
    <p:sldId id="283" r:id="rId9"/>
    <p:sldId id="284" r:id="rId10"/>
    <p:sldId id="285" r:id="rId11"/>
    <p:sldId id="277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4041C-7035-4FBA-ADAA-FA866348482A}" type="datetimeFigureOut">
              <a:rPr lang="en-US" smtClean="0"/>
              <a:pPr/>
              <a:t>11/18/2010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208DA-1657-4074-AAB9-802A94BF10F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grou.ps/13ims/home" TargetMode="External"/><Relationship Id="rId3" Type="http://schemas.openxmlformats.org/officeDocument/2006/relationships/hyperlink" Target="mailto:k.white@alfristoncollege.school.nz" TargetMode="External"/><Relationship Id="rId7" Type="http://schemas.openxmlformats.org/officeDocument/2006/relationships/hyperlink" Target="http://13ims.wikispaces.com/" TargetMode="External"/><Relationship Id="rId2" Type="http://schemas.openxmlformats.org/officeDocument/2006/relationships/hyperlink" Target="mailto:j.hartstone@alfristoncollege.school.nz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ationalcollege.org.uk/index/leadershiplibrary/leadingschools/improving-outcomes-for-schools/personalisedlearning/key-components-of-personalised-learning-2.htm" TargetMode="External"/><Relationship Id="rId5" Type="http://schemas.openxmlformats.org/officeDocument/2006/relationships/hyperlink" Target="http://www.ted.com/talks/sir_ken_robinson_bring_on_the_revolution.html" TargetMode="External"/><Relationship Id="rId4" Type="http://schemas.openxmlformats.org/officeDocument/2006/relationships/hyperlink" Target="mailto:e.davie@alfristoncollege.school.n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429684" cy="3214710"/>
          </a:xfrm>
        </p:spPr>
        <p:txBody>
          <a:bodyPr>
            <a:noAutofit/>
          </a:bodyPr>
          <a:lstStyle/>
          <a:p>
            <a:r>
              <a:rPr lang="en-NZ" sz="8800" dirty="0" smtClean="0">
                <a:solidFill>
                  <a:schemeClr val="accent6">
                    <a:lumMod val="75000"/>
                  </a:schemeClr>
                </a:solidFill>
                <a:latin typeface="Kahootz Cartoon" pitchFamily="82" charset="0"/>
              </a:rPr>
              <a:t>Personalising Learning</a:t>
            </a:r>
            <a:endParaRPr lang="en-NZ" sz="8800" dirty="0">
              <a:solidFill>
                <a:schemeClr val="accent6">
                  <a:lumMod val="75000"/>
                </a:schemeClr>
              </a:solidFill>
              <a:latin typeface="Kahootz Cartoo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929198"/>
            <a:ext cx="6400800" cy="1752600"/>
          </a:xfrm>
        </p:spPr>
        <p:txBody>
          <a:bodyPr/>
          <a:lstStyle/>
          <a:p>
            <a:r>
              <a:rPr lang="en-NZ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Jude </a:t>
            </a:r>
            <a:r>
              <a:rPr lang="en-NZ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Hartstone</a:t>
            </a:r>
            <a:r>
              <a:rPr lang="en-NZ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 &amp; Karyn White</a:t>
            </a:r>
          </a:p>
          <a:p>
            <a:r>
              <a:rPr lang="en-NZ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Alfriston College</a:t>
            </a:r>
            <a:endParaRPr lang="en-NZ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3" descr="http://www.alfristoncollege.school.nz/images/usr/10/alfriston2_r1_c1.gif"/>
          <p:cNvPicPr/>
          <p:nvPr/>
        </p:nvPicPr>
        <p:blipFill>
          <a:blip r:embed="rId2" cstate="print"/>
          <a:srcRect l="73510" t="7895" b="9649"/>
          <a:stretch>
            <a:fillRect/>
          </a:stretch>
        </p:blipFill>
        <p:spPr bwMode="auto">
          <a:xfrm>
            <a:off x="8286776" y="5786454"/>
            <a:ext cx="732718" cy="9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903" y="-24"/>
            <a:ext cx="88456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err="1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Personalising</a:t>
            </a:r>
            <a:r>
              <a:rPr lang="en-US" sz="54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 </a:t>
            </a:r>
            <a:r>
              <a:rPr lang="en-US" sz="54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Products</a:t>
            </a:r>
            <a:endParaRPr lang="en-US" sz="5400" b="1" dirty="0">
              <a:ln w="1270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928670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Choice of method to demonstrate understanding</a:t>
            </a:r>
            <a:endParaRPr lang="en-NZ" sz="2400" dirty="0">
              <a:latin typeface="Candara" pitchFamily="34" charset="0"/>
            </a:endParaRPr>
          </a:p>
        </p:txBody>
      </p:sp>
      <p:pic>
        <p:nvPicPr>
          <p:cNvPr id="4098" name="Picture 2" descr="Easi-Speak Microphone - Yel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4500570"/>
            <a:ext cx="2190750" cy="2019301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428868"/>
            <a:ext cx="2797197" cy="383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928670"/>
            <a:ext cx="34861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643702" y="92867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written</a:t>
            </a:r>
            <a:endParaRPr lang="en-NZ" sz="2400" dirty="0">
              <a:latin typeface="Candar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001024" y="4131238"/>
            <a:ext cx="686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oral</a:t>
            </a:r>
            <a:endParaRPr lang="en-NZ" sz="2400" dirty="0">
              <a:latin typeface="Candar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43240" y="5643578"/>
            <a:ext cx="9140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visual</a:t>
            </a:r>
            <a:endParaRPr lang="en-NZ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1285860"/>
            <a:ext cx="8643998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2009 	</a:t>
            </a:r>
            <a:r>
              <a:rPr lang="en-NZ" sz="2000" b="1" dirty="0" smtClean="0"/>
              <a:t>Year 11 </a:t>
            </a:r>
            <a:r>
              <a:rPr lang="en-NZ" sz="2000" dirty="0" smtClean="0"/>
              <a:t>Level </a:t>
            </a:r>
            <a:r>
              <a:rPr lang="en-NZ" sz="2000" dirty="0" smtClean="0"/>
              <a:t>1 Literacy exceeded the National average. </a:t>
            </a:r>
            <a:endParaRPr lang="en-NZ" sz="2000" dirty="0" smtClean="0"/>
          </a:p>
          <a:p>
            <a:endParaRPr lang="en-NZ" sz="500" dirty="0" smtClean="0"/>
          </a:p>
          <a:p>
            <a:r>
              <a:rPr lang="en-NZ" sz="2000" dirty="0" smtClean="0"/>
              <a:t>	Overall</a:t>
            </a:r>
            <a:r>
              <a:rPr lang="en-NZ" sz="2000" dirty="0" smtClean="0"/>
              <a:t>, results were satisfactory with 50% + pass rates in 5 </a:t>
            </a:r>
            <a:r>
              <a:rPr lang="en-NZ" sz="2000" dirty="0" smtClean="0"/>
              <a:t>out </a:t>
            </a:r>
            <a:r>
              <a:rPr lang="en-NZ" sz="2000" dirty="0" smtClean="0"/>
              <a:t>of 5 </a:t>
            </a:r>
            <a:r>
              <a:rPr lang="en-NZ" sz="2000" dirty="0" smtClean="0"/>
              <a:t>	internal 	standards</a:t>
            </a:r>
            <a:r>
              <a:rPr lang="en-NZ" sz="2000" dirty="0" smtClean="0"/>
              <a:t>. </a:t>
            </a:r>
            <a:endParaRPr lang="en-NZ" sz="2000" dirty="0" smtClean="0"/>
          </a:p>
          <a:p>
            <a:endParaRPr lang="en-NZ" sz="500" dirty="0" smtClean="0"/>
          </a:p>
          <a:p>
            <a:r>
              <a:rPr lang="en-NZ" sz="2000" dirty="0" smtClean="0"/>
              <a:t>	</a:t>
            </a:r>
            <a:r>
              <a:rPr lang="en-NZ" sz="2000" dirty="0" smtClean="0"/>
              <a:t>91</a:t>
            </a:r>
            <a:r>
              <a:rPr lang="en-NZ" sz="2000" dirty="0" smtClean="0"/>
              <a:t>% of learners achieved the </a:t>
            </a:r>
            <a:r>
              <a:rPr lang="en-NZ" sz="2000" dirty="0" smtClean="0"/>
              <a:t>basic </a:t>
            </a:r>
            <a:r>
              <a:rPr lang="en-NZ" sz="2000" dirty="0" smtClean="0"/>
              <a:t>reading Unit Standard (an </a:t>
            </a:r>
            <a:r>
              <a:rPr lang="en-NZ" sz="2000" dirty="0" smtClean="0"/>
              <a:t>Increase 	of 	2</a:t>
            </a:r>
            <a:r>
              <a:rPr lang="en-NZ" sz="2000" dirty="0" smtClean="0"/>
              <a:t>%) and 82% </a:t>
            </a:r>
            <a:r>
              <a:rPr lang="en-NZ" sz="2000" dirty="0" smtClean="0"/>
              <a:t>passed </a:t>
            </a:r>
            <a:r>
              <a:rPr lang="en-NZ" sz="2000" dirty="0" smtClean="0"/>
              <a:t>the Visual Response Journal (an increase of </a:t>
            </a:r>
            <a:r>
              <a:rPr lang="en-NZ" sz="2000" dirty="0" smtClean="0"/>
              <a:t>10</a:t>
            </a:r>
            <a:r>
              <a:rPr lang="en-NZ" sz="2000" dirty="0" smtClean="0"/>
              <a:t>%.) </a:t>
            </a:r>
            <a:endParaRPr lang="en-NZ" sz="2000" dirty="0" smtClean="0"/>
          </a:p>
          <a:p>
            <a:endParaRPr lang="en-NZ" sz="500" dirty="0" smtClean="0"/>
          </a:p>
          <a:p>
            <a:r>
              <a:rPr lang="en-NZ" sz="2000" dirty="0" smtClean="0"/>
              <a:t>	</a:t>
            </a:r>
            <a:r>
              <a:rPr lang="en-NZ" sz="2000" dirty="0" smtClean="0"/>
              <a:t>Maori </a:t>
            </a:r>
            <a:r>
              <a:rPr lang="en-NZ" sz="2000" dirty="0" smtClean="0"/>
              <a:t>achievement improved correspondingly. </a:t>
            </a:r>
            <a:endParaRPr lang="en-NZ" sz="2000" dirty="0" smtClean="0"/>
          </a:p>
          <a:p>
            <a:endParaRPr lang="en-NZ" sz="500" dirty="0" smtClean="0"/>
          </a:p>
          <a:p>
            <a:r>
              <a:rPr lang="en-NZ" sz="2000" dirty="0" smtClean="0"/>
              <a:t>	These </a:t>
            </a:r>
            <a:r>
              <a:rPr lang="en-NZ" sz="2000" dirty="0" smtClean="0"/>
              <a:t>results (including Maori Achievement) are well above </a:t>
            </a:r>
            <a:r>
              <a:rPr lang="en-NZ" sz="2000" dirty="0" smtClean="0"/>
              <a:t>the 	National Average</a:t>
            </a:r>
            <a:r>
              <a:rPr lang="en-NZ" sz="2000" dirty="0" smtClean="0"/>
              <a:t>. </a:t>
            </a:r>
          </a:p>
          <a:p>
            <a:endParaRPr lang="en-NZ" dirty="0" smtClean="0"/>
          </a:p>
          <a:p>
            <a:pPr lvl="0"/>
            <a:r>
              <a:rPr lang="en-NZ" dirty="0" smtClean="0"/>
              <a:t>	</a:t>
            </a:r>
            <a:r>
              <a:rPr lang="en-NZ" sz="2000" b="1" dirty="0" smtClean="0"/>
              <a:t>Yr </a:t>
            </a:r>
            <a:r>
              <a:rPr lang="en-NZ" sz="2000" b="1" dirty="0" smtClean="0"/>
              <a:t>10 </a:t>
            </a:r>
            <a:r>
              <a:rPr lang="en-NZ" sz="2000" dirty="0" smtClean="0"/>
              <a:t>Completion rates improved from 2008.</a:t>
            </a:r>
            <a:endParaRPr lang="en-NZ" dirty="0" smtClean="0"/>
          </a:p>
          <a:p>
            <a:pPr lvl="0"/>
            <a:endParaRPr lang="en-NZ" dirty="0" smtClean="0"/>
          </a:p>
          <a:p>
            <a:pPr lvl="0"/>
            <a:r>
              <a:rPr lang="en-NZ" dirty="0" smtClean="0"/>
              <a:t>	</a:t>
            </a:r>
            <a:r>
              <a:rPr lang="en-NZ" sz="2000" b="1" dirty="0" smtClean="0"/>
              <a:t>Yr </a:t>
            </a:r>
            <a:r>
              <a:rPr lang="en-NZ" sz="2000" b="1" dirty="0" smtClean="0"/>
              <a:t>9</a:t>
            </a:r>
            <a:r>
              <a:rPr lang="en-NZ" sz="2000" dirty="0" smtClean="0"/>
              <a:t> </a:t>
            </a:r>
            <a:r>
              <a:rPr lang="en-NZ" sz="2000" dirty="0" smtClean="0"/>
              <a:t>Pass </a:t>
            </a:r>
            <a:r>
              <a:rPr lang="en-NZ" sz="2000" dirty="0" smtClean="0"/>
              <a:t>rates </a:t>
            </a:r>
            <a:r>
              <a:rPr lang="en-NZ" sz="2000" dirty="0" smtClean="0"/>
              <a:t>improved from 2008. </a:t>
            </a:r>
          </a:p>
          <a:p>
            <a:pPr lvl="0"/>
            <a:endParaRPr lang="en-NZ" sz="500" dirty="0" smtClean="0"/>
          </a:p>
          <a:p>
            <a:pPr lvl="0"/>
            <a:r>
              <a:rPr lang="en-NZ" sz="2000" dirty="0" smtClean="0"/>
              <a:t>	Maori </a:t>
            </a:r>
            <a:r>
              <a:rPr lang="en-NZ" sz="2000" dirty="0" smtClean="0"/>
              <a:t>achievement improved</a:t>
            </a:r>
            <a:r>
              <a:rPr lang="en-NZ" sz="2000" dirty="0" smtClean="0"/>
              <a:t>.</a:t>
            </a:r>
          </a:p>
          <a:p>
            <a:pPr lvl="0"/>
            <a:endParaRPr lang="en-NZ" sz="500" dirty="0" smtClean="0"/>
          </a:p>
          <a:p>
            <a:pPr lvl="0"/>
            <a:r>
              <a:rPr lang="en-NZ" sz="2000" dirty="0" smtClean="0"/>
              <a:t>	</a:t>
            </a:r>
            <a:r>
              <a:rPr lang="en-NZ" sz="2000" dirty="0" err="1" smtClean="0"/>
              <a:t>Pasifika</a:t>
            </a:r>
            <a:r>
              <a:rPr lang="en-NZ" sz="2000" dirty="0" smtClean="0"/>
              <a:t> </a:t>
            </a:r>
            <a:r>
              <a:rPr lang="en-NZ" sz="2000" dirty="0" smtClean="0"/>
              <a:t>achievement improved significantly</a:t>
            </a:r>
            <a:r>
              <a:rPr lang="en-NZ" sz="2000" dirty="0" smtClean="0"/>
              <a:t>.</a:t>
            </a:r>
          </a:p>
          <a:p>
            <a:pPr lvl="0"/>
            <a:endParaRPr lang="en-NZ" sz="500" dirty="0" smtClean="0"/>
          </a:p>
          <a:p>
            <a:r>
              <a:rPr lang="en-NZ" sz="2000" dirty="0" smtClean="0"/>
              <a:t>	Completion </a:t>
            </a:r>
            <a:r>
              <a:rPr lang="en-NZ" sz="2000" dirty="0" smtClean="0"/>
              <a:t>rates improved from 2008.</a:t>
            </a:r>
          </a:p>
          <a:p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1000100" y="214290"/>
            <a:ext cx="74077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Measuring Success</a:t>
            </a:r>
            <a:endParaRPr lang="en-US" sz="5400" b="1" dirty="0">
              <a:ln w="1270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714356"/>
            <a:ext cx="8786874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b="1" dirty="0" smtClean="0">
                <a:latin typeface="Candara" pitchFamily="34" charset="0"/>
              </a:rPr>
              <a:t>Jude</a:t>
            </a:r>
            <a:r>
              <a:rPr lang="en-NZ" dirty="0" smtClean="0">
                <a:latin typeface="Candara" pitchFamily="34" charset="0"/>
              </a:rPr>
              <a:t> – Assistant Head of Learning Area English</a:t>
            </a:r>
            <a:endParaRPr lang="en-NZ" dirty="0" smtClean="0">
              <a:latin typeface="Candara" pitchFamily="34" charset="0"/>
            </a:endParaRPr>
          </a:p>
          <a:p>
            <a:r>
              <a:rPr lang="en-NZ" dirty="0" err="1" smtClean="0">
                <a:latin typeface="Candara" pitchFamily="34" charset="0"/>
                <a:hlinkClick r:id="rId2"/>
              </a:rPr>
              <a:t>j.hartstone@alfristoncollege.school.nz</a:t>
            </a:r>
            <a:endParaRPr lang="en-NZ" dirty="0" smtClean="0">
              <a:latin typeface="Candara" pitchFamily="34" charset="0"/>
            </a:endParaRPr>
          </a:p>
          <a:p>
            <a:endParaRPr lang="en-NZ" dirty="0" smtClean="0">
              <a:latin typeface="Candara" pitchFamily="34" charset="0"/>
            </a:endParaRPr>
          </a:p>
          <a:p>
            <a:r>
              <a:rPr lang="en-NZ" b="1" dirty="0" smtClean="0">
                <a:latin typeface="Candara" pitchFamily="34" charset="0"/>
              </a:rPr>
              <a:t>Karyn</a:t>
            </a:r>
            <a:r>
              <a:rPr lang="en-NZ" dirty="0" smtClean="0">
                <a:latin typeface="Candara" pitchFamily="34" charset="0"/>
              </a:rPr>
              <a:t> - </a:t>
            </a:r>
            <a:r>
              <a:rPr lang="en-NZ" dirty="0" err="1" smtClean="0">
                <a:latin typeface="Candara" pitchFamily="34" charset="0"/>
              </a:rPr>
              <a:t>Whanau</a:t>
            </a:r>
            <a:r>
              <a:rPr lang="en-NZ" dirty="0" smtClean="0">
                <a:latin typeface="Candara" pitchFamily="34" charset="0"/>
              </a:rPr>
              <a:t> Leader</a:t>
            </a:r>
          </a:p>
          <a:p>
            <a:r>
              <a:rPr lang="en-NZ" dirty="0" err="1" smtClean="0">
                <a:latin typeface="Candara" pitchFamily="34" charset="0"/>
                <a:hlinkClick r:id="rId3"/>
              </a:rPr>
              <a:t>k.white@alfristoncollege.school.nz</a:t>
            </a:r>
            <a:endParaRPr lang="en-NZ" dirty="0" smtClean="0">
              <a:latin typeface="Candara" pitchFamily="34" charset="0"/>
            </a:endParaRPr>
          </a:p>
          <a:p>
            <a:endParaRPr lang="en-NZ" dirty="0" smtClean="0">
              <a:latin typeface="Candara" pitchFamily="34" charset="0"/>
            </a:endParaRPr>
          </a:p>
          <a:p>
            <a:r>
              <a:rPr lang="en-NZ" b="1" dirty="0" smtClean="0">
                <a:latin typeface="Candara" pitchFamily="34" charset="0"/>
              </a:rPr>
              <a:t>Elinor</a:t>
            </a:r>
            <a:r>
              <a:rPr lang="en-NZ" dirty="0" smtClean="0">
                <a:latin typeface="Candara" pitchFamily="34" charset="0"/>
              </a:rPr>
              <a:t> – Head of Learning Area English</a:t>
            </a:r>
          </a:p>
          <a:p>
            <a:r>
              <a:rPr lang="en-NZ" dirty="0" err="1" smtClean="0">
                <a:latin typeface="Candara" pitchFamily="34" charset="0"/>
                <a:hlinkClick r:id="rId4"/>
              </a:rPr>
              <a:t>e.davie@alfristoncollege.school.nz</a:t>
            </a:r>
            <a:endParaRPr lang="en-NZ" dirty="0" smtClean="0">
              <a:latin typeface="Candara" pitchFamily="34" charset="0"/>
            </a:endParaRPr>
          </a:p>
          <a:p>
            <a:endParaRPr lang="en-NZ" sz="2400" dirty="0" smtClean="0">
              <a:latin typeface="Candara" pitchFamily="34" charset="0"/>
            </a:endParaRPr>
          </a:p>
          <a:p>
            <a:endParaRPr lang="en-NZ" sz="2400" dirty="0" smtClean="0">
              <a:latin typeface="Candara" pitchFamily="34" charset="0"/>
            </a:endParaRPr>
          </a:p>
          <a:p>
            <a:r>
              <a:rPr lang="en-NZ" b="1" dirty="0" smtClean="0"/>
              <a:t>Sir Ken Robinson</a:t>
            </a:r>
            <a:r>
              <a:rPr lang="en-NZ" dirty="0" smtClean="0"/>
              <a:t> – Bring on the Learning Revolution (May 2010)</a:t>
            </a:r>
          </a:p>
          <a:p>
            <a:r>
              <a:rPr lang="en-NZ" dirty="0" smtClean="0">
                <a:latin typeface="Candara" pitchFamily="34" charset="0"/>
                <a:hlinkClick r:id="rId5"/>
              </a:rPr>
              <a:t>http://</a:t>
            </a:r>
            <a:r>
              <a:rPr lang="en-NZ" dirty="0" smtClean="0">
                <a:latin typeface="Candara" pitchFamily="34" charset="0"/>
                <a:hlinkClick r:id="rId5"/>
              </a:rPr>
              <a:t>www.ted.com/talks/sir_ken_robinson_bring_on_the_revolution.html</a:t>
            </a:r>
            <a:endParaRPr lang="en-NZ" dirty="0" smtClean="0">
              <a:latin typeface="Candara" pitchFamily="34" charset="0"/>
            </a:endParaRPr>
          </a:p>
          <a:p>
            <a:endParaRPr lang="en-NZ" dirty="0" smtClean="0">
              <a:latin typeface="Candara" pitchFamily="34" charset="0"/>
            </a:endParaRPr>
          </a:p>
          <a:p>
            <a:r>
              <a:rPr lang="en-NZ" b="1" dirty="0" smtClean="0">
                <a:latin typeface="Candara" pitchFamily="34" charset="0"/>
              </a:rPr>
              <a:t>National College for Leadership of Schools and Children’s Services (UK)</a:t>
            </a:r>
          </a:p>
          <a:p>
            <a:r>
              <a:rPr lang="en-NZ" dirty="0" smtClean="0">
                <a:latin typeface="Candara" pitchFamily="34" charset="0"/>
                <a:hlinkClick r:id="rId6"/>
              </a:rPr>
              <a:t>http://</a:t>
            </a:r>
            <a:r>
              <a:rPr lang="en-NZ" dirty="0" smtClean="0">
                <a:latin typeface="Candara" pitchFamily="34" charset="0"/>
                <a:hlinkClick r:id="rId6"/>
              </a:rPr>
              <a:t>www.nationalcollege.org.uk/index/leadershiplibrary/leadingschools/improving-outcomes-for-schools/personalisedlearning/key-components-of-personalised-learning-2.htm</a:t>
            </a:r>
            <a:endParaRPr lang="en-NZ" dirty="0" smtClean="0">
              <a:latin typeface="Candara" pitchFamily="34" charset="0"/>
            </a:endParaRPr>
          </a:p>
          <a:p>
            <a:endParaRPr lang="en-NZ" dirty="0" smtClean="0">
              <a:latin typeface="Candara" pitchFamily="34" charset="0"/>
            </a:endParaRPr>
          </a:p>
          <a:p>
            <a:r>
              <a:rPr lang="en-NZ" b="1" dirty="0" smtClean="0">
                <a:latin typeface="Candara" pitchFamily="34" charset="0"/>
              </a:rPr>
              <a:t>13 Image Speak </a:t>
            </a:r>
            <a:r>
              <a:rPr lang="en-NZ" b="1" dirty="0" err="1" smtClean="0">
                <a:latin typeface="Candara" pitchFamily="34" charset="0"/>
              </a:rPr>
              <a:t>Wiki</a:t>
            </a:r>
            <a:r>
              <a:rPr lang="en-NZ" b="1" dirty="0" smtClean="0">
                <a:latin typeface="Candara" pitchFamily="34" charset="0"/>
              </a:rPr>
              <a:t> and </a:t>
            </a:r>
            <a:r>
              <a:rPr lang="en-NZ" b="1" dirty="0" err="1" smtClean="0">
                <a:latin typeface="Candara" pitchFamily="34" charset="0"/>
              </a:rPr>
              <a:t>Ning</a:t>
            </a:r>
            <a:endParaRPr lang="en-NZ" b="1" dirty="0" smtClean="0">
              <a:latin typeface="Candara" pitchFamily="34" charset="0"/>
            </a:endParaRPr>
          </a:p>
          <a:p>
            <a:r>
              <a:rPr lang="en-NZ" dirty="0" smtClean="0">
                <a:latin typeface="Candara" pitchFamily="34" charset="0"/>
                <a:hlinkClick r:id="rId7"/>
              </a:rPr>
              <a:t>http://13ims.wikispaces.com</a:t>
            </a:r>
            <a:r>
              <a:rPr lang="en-NZ" dirty="0" smtClean="0">
                <a:latin typeface="Candara" pitchFamily="34" charset="0"/>
                <a:hlinkClick r:id="rId7"/>
              </a:rPr>
              <a:t>/</a:t>
            </a:r>
            <a:endParaRPr lang="en-NZ" dirty="0" smtClean="0">
              <a:latin typeface="Candara" pitchFamily="34" charset="0"/>
            </a:endParaRPr>
          </a:p>
          <a:p>
            <a:r>
              <a:rPr lang="en-NZ" dirty="0" smtClean="0">
                <a:latin typeface="Candara" pitchFamily="34" charset="0"/>
                <a:hlinkClick r:id="rId8"/>
              </a:rPr>
              <a:t>http://</a:t>
            </a:r>
            <a:r>
              <a:rPr lang="en-NZ" dirty="0" smtClean="0">
                <a:latin typeface="Candara" pitchFamily="34" charset="0"/>
                <a:hlinkClick r:id="rId8"/>
              </a:rPr>
              <a:t>grou.ps/13ims/home</a:t>
            </a:r>
            <a:r>
              <a:rPr lang="en-NZ" dirty="0" smtClean="0">
                <a:latin typeface="Candara" pitchFamily="34" charset="0"/>
              </a:rPr>
              <a:t> </a:t>
            </a:r>
          </a:p>
          <a:p>
            <a:endParaRPr lang="en-NZ" dirty="0" smtClean="0">
              <a:latin typeface="Candara" pitchFamily="34" charset="0"/>
            </a:endParaRP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2317085" y="129581"/>
            <a:ext cx="4469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Contacts and Links</a:t>
            </a:r>
            <a:endParaRPr lang="en-US" sz="3200" b="1" dirty="0">
              <a:ln w="1270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Callout 3"/>
          <p:cNvSpPr/>
          <p:nvPr/>
        </p:nvSpPr>
        <p:spPr>
          <a:xfrm>
            <a:off x="428596" y="214290"/>
            <a:ext cx="4143404" cy="207170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Independent Learner</a:t>
            </a:r>
          </a:p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NZ" dirty="0" smtClean="0"/>
              <a:t>Caring, Creative, Collaborative, Enterprising, Joyful, Persevering, Resilient, Thinking, Wise</a:t>
            </a:r>
            <a:endParaRPr lang="en-NZ" dirty="0"/>
          </a:p>
        </p:txBody>
      </p:sp>
      <p:sp>
        <p:nvSpPr>
          <p:cNvPr id="5" name="Down Arrow Callout 4"/>
          <p:cNvSpPr/>
          <p:nvPr/>
        </p:nvSpPr>
        <p:spPr>
          <a:xfrm>
            <a:off x="4786314" y="214290"/>
            <a:ext cx="4143404" cy="207170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NZ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Whanau</a:t>
            </a:r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N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NZ" dirty="0" smtClean="0"/>
              <a:t>Connected, [Of good] Character, Confident and Competent</a:t>
            </a:r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Up Arrow Callout 6"/>
          <p:cNvSpPr/>
          <p:nvPr/>
        </p:nvSpPr>
        <p:spPr>
          <a:xfrm>
            <a:off x="642910" y="5286388"/>
            <a:ext cx="6429420" cy="135732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NZC</a:t>
            </a:r>
          </a:p>
          <a:p>
            <a:pPr algn="ctr"/>
            <a:r>
              <a:rPr lang="en-NZ" dirty="0" smtClean="0"/>
              <a:t>Managing Self, Participating and Contributing, Relating to Others, Thinking, Using </a:t>
            </a:r>
            <a:r>
              <a:rPr lang="en-NZ" dirty="0" smtClean="0"/>
              <a:t>Language, Symbols and Text</a:t>
            </a:r>
            <a:r>
              <a:rPr lang="en-NZ" dirty="0" smtClean="0"/>
              <a:t>.</a:t>
            </a:r>
            <a:endParaRPr lang="en-NZ" dirty="0"/>
          </a:p>
        </p:txBody>
      </p:sp>
      <p:pic>
        <p:nvPicPr>
          <p:cNvPr id="11" name="Picture 10" descr="http://www.alfristoncollege.school.nz/images/usr/10/alfriston2_r1_c1.gif"/>
          <p:cNvPicPr/>
          <p:nvPr/>
        </p:nvPicPr>
        <p:blipFill>
          <a:blip r:embed="rId2" cstate="print"/>
          <a:srcRect l="73510" t="7895" b="9649"/>
          <a:stretch>
            <a:fillRect/>
          </a:stretch>
        </p:blipFill>
        <p:spPr bwMode="auto">
          <a:xfrm>
            <a:off x="8286776" y="5786454"/>
            <a:ext cx="732718" cy="9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7158" y="2214554"/>
            <a:ext cx="614366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u="sng" dirty="0" smtClean="0">
                <a:latin typeface="Candara" pitchFamily="34" charset="0"/>
              </a:rPr>
              <a:t>English Learning </a:t>
            </a:r>
            <a:r>
              <a:rPr lang="en-NZ" sz="2400" u="sng" dirty="0" smtClean="0">
                <a:latin typeface="Candara" pitchFamily="34" charset="0"/>
              </a:rPr>
              <a:t>Area </a:t>
            </a:r>
            <a:r>
              <a:rPr lang="en-NZ" sz="2400" u="sng" dirty="0" smtClean="0">
                <a:latin typeface="Candara" pitchFamily="34" charset="0"/>
              </a:rPr>
              <a:t>Goals 2010</a:t>
            </a:r>
          </a:p>
          <a:p>
            <a:pPr marL="342900" indent="-342900">
              <a:buAutoNum type="arabicPlain"/>
            </a:pPr>
            <a:r>
              <a:rPr lang="en-NZ" sz="2400" dirty="0" smtClean="0">
                <a:latin typeface="Candara" pitchFamily="34" charset="0"/>
              </a:rPr>
              <a:t>100</a:t>
            </a:r>
            <a:r>
              <a:rPr lang="en-NZ" sz="2400" dirty="0" smtClean="0">
                <a:latin typeface="Candara" pitchFamily="34" charset="0"/>
              </a:rPr>
              <a:t>% </a:t>
            </a:r>
            <a:r>
              <a:rPr lang="en-NZ" sz="2400" dirty="0" smtClean="0">
                <a:latin typeface="Candara" pitchFamily="34" charset="0"/>
              </a:rPr>
              <a:t>achievement NCEA </a:t>
            </a:r>
            <a:r>
              <a:rPr lang="en-NZ" sz="2400" dirty="0" smtClean="0">
                <a:latin typeface="Candara" pitchFamily="34" charset="0"/>
              </a:rPr>
              <a:t>Level 1</a:t>
            </a:r>
          </a:p>
          <a:p>
            <a:pPr marL="342900" indent="-342900">
              <a:buAutoNum type="arabicPlain"/>
            </a:pPr>
            <a:r>
              <a:rPr lang="en-NZ" sz="2400" dirty="0" smtClean="0">
                <a:latin typeface="Candara" pitchFamily="34" charset="0"/>
              </a:rPr>
              <a:t>Raising assessment completion rates at all levels</a:t>
            </a:r>
          </a:p>
          <a:p>
            <a:pPr marL="342900" indent="-342900">
              <a:buAutoNum type="arabicPlain"/>
            </a:pPr>
            <a:r>
              <a:rPr lang="en-NZ" sz="2400" dirty="0" smtClean="0">
                <a:latin typeface="Candara" pitchFamily="34" charset="0"/>
              </a:rPr>
              <a:t>Develop and employ literacy resources at Yr </a:t>
            </a:r>
            <a:r>
              <a:rPr lang="en-NZ" sz="2400" dirty="0" smtClean="0">
                <a:latin typeface="Candara" pitchFamily="34" charset="0"/>
              </a:rPr>
              <a:t>9 and 10</a:t>
            </a:r>
            <a:endParaRPr lang="en-NZ" sz="2400" dirty="0" smtClean="0">
              <a:latin typeface="Candara" pitchFamily="34" charset="0"/>
            </a:endParaRPr>
          </a:p>
          <a:p>
            <a:pPr marL="342900" indent="-342900">
              <a:buAutoNum type="arabicPlain"/>
            </a:pPr>
            <a:r>
              <a:rPr lang="en-NZ" sz="2400" dirty="0" smtClean="0">
                <a:latin typeface="Candara" pitchFamily="34" charset="0"/>
                <a:ea typeface="Calibri" pitchFamily="34" charset="0"/>
                <a:cs typeface="Lucida Sans Unicode" pitchFamily="34" charset="0"/>
              </a:rPr>
              <a:t>D</a:t>
            </a:r>
            <a:r>
              <a:rPr lang="en-NZ" sz="2400" dirty="0" smtClean="0">
                <a:latin typeface="Candara" pitchFamily="34" charset="0"/>
                <a:ea typeface="Calibri" pitchFamily="34" charset="0"/>
                <a:cs typeface="Lucida Sans Unicode" pitchFamily="34" charset="0"/>
              </a:rPr>
              <a:t>evelop </a:t>
            </a:r>
            <a:r>
              <a:rPr lang="en-NZ" sz="2400" dirty="0" smtClean="0">
                <a:latin typeface="Candara" pitchFamily="34" charset="0"/>
                <a:ea typeface="Calibri" pitchFamily="34" charset="0"/>
                <a:cs typeface="Lucida Sans Unicode" pitchFamily="34" charset="0"/>
              </a:rPr>
              <a:t>and </a:t>
            </a:r>
            <a:r>
              <a:rPr lang="en-NZ" sz="2400" dirty="0" smtClean="0">
                <a:latin typeface="Candara" pitchFamily="34" charset="0"/>
                <a:ea typeface="Calibri" pitchFamily="34" charset="0"/>
                <a:cs typeface="Lucida Sans Unicode" pitchFamily="34" charset="0"/>
              </a:rPr>
              <a:t>employ differentiated </a:t>
            </a:r>
            <a:r>
              <a:rPr lang="en-NZ" sz="2400" dirty="0" smtClean="0">
                <a:latin typeface="Candara" pitchFamily="34" charset="0"/>
                <a:ea typeface="Calibri" pitchFamily="34" charset="0"/>
                <a:cs typeface="Lucida Sans Unicode" pitchFamily="34" charset="0"/>
              </a:rPr>
              <a:t>learning </a:t>
            </a:r>
            <a:r>
              <a:rPr lang="en-NZ" sz="2400" dirty="0" smtClean="0">
                <a:latin typeface="Candara" pitchFamily="34" charset="0"/>
                <a:ea typeface="Calibri" pitchFamily="34" charset="0"/>
                <a:cs typeface="Lucida Sans Unicode" pitchFamily="34" charset="0"/>
              </a:rPr>
              <a:t>strategies at all levels</a:t>
            </a:r>
            <a:endParaRPr lang="en-NZ" sz="2400" dirty="0" smtClean="0">
              <a:latin typeface="Candara" pitchFamily="34" charset="0"/>
            </a:endParaRPr>
          </a:p>
          <a:p>
            <a:pPr marL="342900" indent="-342900">
              <a:buAutoNum type="arabicPlain"/>
            </a:pPr>
            <a:endParaRPr lang="en-NZ" dirty="0" smtClean="0"/>
          </a:p>
          <a:p>
            <a:pPr marL="342900" indent="-342900">
              <a:buAutoNum type="arabicPlain"/>
            </a:pPr>
            <a:endParaRPr lang="en-NZ" dirty="0" smtClean="0"/>
          </a:p>
          <a:p>
            <a:pPr marL="342900" indent="-342900">
              <a:buAutoNum type="arabicPlain"/>
            </a:pPr>
            <a:endParaRPr lang="en-NZ" dirty="0"/>
          </a:p>
        </p:txBody>
      </p:sp>
      <p:sp>
        <p:nvSpPr>
          <p:cNvPr id="9" name="Down Arrow Callout 8"/>
          <p:cNvSpPr/>
          <p:nvPr/>
        </p:nvSpPr>
        <p:spPr>
          <a:xfrm rot="5400000">
            <a:off x="6411528" y="2875356"/>
            <a:ext cx="2821801" cy="207170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N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 Strategic Goals</a:t>
            </a:r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NZ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85728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We can </a:t>
            </a:r>
            <a:r>
              <a:rPr lang="en-US" sz="5400" b="1" cap="none" spc="0" dirty="0" err="1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personalise</a:t>
            </a:r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 …</a:t>
            </a:r>
            <a:endParaRPr lang="en-US" sz="5400" b="1" cap="none" spc="0" dirty="0">
              <a:ln w="1270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28860" y="2143116"/>
            <a:ext cx="39337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Process,</a:t>
            </a:r>
            <a:endParaRPr lang="en-US" sz="5400" b="1" cap="none" spc="0" dirty="0">
              <a:ln w="1270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14876" y="3000372"/>
            <a:ext cx="39337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Product</a:t>
            </a:r>
            <a:endParaRPr lang="en-US" sz="5400" b="1" cap="none" spc="0" dirty="0">
              <a:ln w="1270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1285860"/>
            <a:ext cx="39337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Content,</a:t>
            </a:r>
            <a:endParaRPr lang="en-US" sz="5400" b="1" cap="none" spc="0" dirty="0">
              <a:ln w="1270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6" name="Picture 5" descr="http://www.alfristoncollege.school.nz/images/usr/10/alfriston2_r1_c1.gif"/>
          <p:cNvPicPr/>
          <p:nvPr/>
        </p:nvPicPr>
        <p:blipFill>
          <a:blip r:embed="rId2" cstate="print"/>
          <a:srcRect l="73510" t="7895" b="9649"/>
          <a:stretch>
            <a:fillRect/>
          </a:stretch>
        </p:blipFill>
        <p:spPr bwMode="auto">
          <a:xfrm>
            <a:off x="8286776" y="5786454"/>
            <a:ext cx="732718" cy="9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85720" y="4643446"/>
            <a:ext cx="88582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1270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t</a:t>
            </a:r>
            <a:r>
              <a:rPr lang="en-US" sz="4800" b="1" cap="none" spc="0" dirty="0" smtClean="0">
                <a:ln w="1270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o improve engagement and achievement. </a:t>
            </a:r>
            <a:endParaRPr lang="en-US" sz="4800" b="1" cap="none" spc="0" dirty="0">
              <a:ln w="12700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alfristoncollege.school.nz/images/usr/10/alfriston2_r1_c1.gif"/>
          <p:cNvPicPr/>
          <p:nvPr/>
        </p:nvPicPr>
        <p:blipFill>
          <a:blip r:embed="rId2" cstate="print"/>
          <a:srcRect l="73510" t="7895" b="9649"/>
          <a:stretch>
            <a:fillRect/>
          </a:stretch>
        </p:blipFill>
        <p:spPr bwMode="auto">
          <a:xfrm>
            <a:off x="8286776" y="5786454"/>
            <a:ext cx="732718" cy="9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85720" y="214290"/>
            <a:ext cx="8369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Personalising</a:t>
            </a:r>
            <a:r>
              <a:rPr lang="en-US" sz="54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 Content</a:t>
            </a:r>
            <a:endParaRPr lang="en-US" sz="5400" b="1" cap="none" spc="0" dirty="0">
              <a:ln w="1270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8572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Provide a variety of texts and learning activities </a:t>
            </a:r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based </a:t>
            </a:r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on  learners’ </a:t>
            </a:r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interests, aspirations, their </a:t>
            </a:r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strengths </a:t>
            </a:r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and </a:t>
            </a:r>
            <a:r>
              <a:rPr lang="en-NZ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weaknesses.</a:t>
            </a:r>
          </a:p>
          <a:p>
            <a:endParaRPr lang="en-NZ" sz="280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2703016"/>
            <a:ext cx="8501122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b="1" dirty="0" smtClean="0">
                <a:latin typeface="Candara" pitchFamily="34" charset="0"/>
              </a:rPr>
              <a:t>Year 9</a:t>
            </a:r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	2005 </a:t>
            </a:r>
            <a:r>
              <a:rPr lang="en-NZ" sz="2400" dirty="0" smtClean="0">
                <a:latin typeface="Candara" pitchFamily="34" charset="0"/>
              </a:rPr>
              <a:t>– 2010: Learner Driven X-Curricular 			</a:t>
            </a:r>
            <a:r>
              <a:rPr lang="en-NZ" sz="2400" dirty="0" smtClean="0">
                <a:latin typeface="Candara" pitchFamily="34" charset="0"/>
              </a:rPr>
              <a:t>	Themes</a:t>
            </a:r>
            <a:r>
              <a:rPr lang="en-NZ" sz="2400" dirty="0" smtClean="0">
                <a:latin typeface="Candara" pitchFamily="34" charset="0"/>
              </a:rPr>
              <a:t>: Identity, </a:t>
            </a:r>
            <a:r>
              <a:rPr lang="en-NZ" sz="2400" dirty="0" smtClean="0">
                <a:latin typeface="Candara" pitchFamily="34" charset="0"/>
              </a:rPr>
              <a:t>Order </a:t>
            </a:r>
            <a:r>
              <a:rPr lang="en-NZ" sz="2400" dirty="0" smtClean="0">
                <a:latin typeface="Candara" pitchFamily="34" charset="0"/>
              </a:rPr>
              <a:t>and Chaos, Change, </a:t>
            </a:r>
            <a:r>
              <a:rPr lang="en-NZ" sz="2400" dirty="0" smtClean="0">
                <a:latin typeface="Candara" pitchFamily="34" charset="0"/>
              </a:rPr>
              <a:t>			Equality</a:t>
            </a:r>
            <a:endParaRPr lang="en-NZ" sz="2400" dirty="0" smtClean="0">
              <a:latin typeface="Candara" pitchFamily="34" charset="0"/>
            </a:endParaRPr>
          </a:p>
          <a:p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	2011</a:t>
            </a:r>
            <a:r>
              <a:rPr lang="en-NZ" sz="2400" dirty="0" smtClean="0">
                <a:latin typeface="Candara" pitchFamily="34" charset="0"/>
              </a:rPr>
              <a:t>: </a:t>
            </a:r>
            <a:r>
              <a:rPr lang="en-NZ" sz="2400" dirty="0" err="1" smtClean="0">
                <a:latin typeface="Candara" pitchFamily="34" charset="0"/>
              </a:rPr>
              <a:t>Whanau</a:t>
            </a:r>
            <a:r>
              <a:rPr lang="en-NZ" sz="2400" dirty="0" smtClean="0">
                <a:latin typeface="Candara" pitchFamily="34" charset="0"/>
              </a:rPr>
              <a:t> 4C’s</a:t>
            </a:r>
          </a:p>
          <a:p>
            <a:endParaRPr lang="en-NZ" sz="1050" dirty="0" smtClean="0">
              <a:latin typeface="Candara" pitchFamily="34" charset="0"/>
            </a:endParaRPr>
          </a:p>
          <a:p>
            <a:r>
              <a:rPr lang="en-NZ" sz="2400" b="1" dirty="0" smtClean="0">
                <a:latin typeface="Candara" pitchFamily="34" charset="0"/>
              </a:rPr>
              <a:t>Year 10</a:t>
            </a:r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	Born </a:t>
            </a:r>
            <a:r>
              <a:rPr lang="en-NZ" sz="2400" dirty="0" smtClean="0">
                <a:latin typeface="Candara" pitchFamily="34" charset="0"/>
              </a:rPr>
              <a:t>and Bred in South Auckland </a:t>
            </a:r>
          </a:p>
          <a:p>
            <a:endParaRPr lang="en-NZ" sz="1050" dirty="0" smtClean="0">
              <a:latin typeface="Candara" pitchFamily="34" charset="0"/>
            </a:endParaRPr>
          </a:p>
          <a:p>
            <a:r>
              <a:rPr lang="en-NZ" sz="2400" b="1" dirty="0" smtClean="0">
                <a:latin typeface="Candara" pitchFamily="34" charset="0"/>
              </a:rPr>
              <a:t>Year 11</a:t>
            </a:r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	Born </a:t>
            </a:r>
            <a:r>
              <a:rPr lang="en-NZ" sz="2400" dirty="0" smtClean="0">
                <a:latin typeface="Candara" pitchFamily="34" charset="0"/>
              </a:rPr>
              <a:t>and Bred in New Zealand</a:t>
            </a:r>
          </a:p>
          <a:p>
            <a:endParaRPr lang="en-NZ" sz="1050" dirty="0" smtClean="0">
              <a:latin typeface="Candara" pitchFamily="34" charset="0"/>
            </a:endParaRPr>
          </a:p>
          <a:p>
            <a:r>
              <a:rPr lang="en-NZ" sz="2400" b="1" dirty="0" smtClean="0">
                <a:latin typeface="Candara" pitchFamily="34" charset="0"/>
              </a:rPr>
              <a:t>Year 12</a:t>
            </a:r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	Born </a:t>
            </a:r>
            <a:r>
              <a:rPr lang="en-NZ" sz="2400" dirty="0" smtClean="0">
                <a:latin typeface="Candara" pitchFamily="34" charset="0"/>
              </a:rPr>
              <a:t>and Bred in the Pacific</a:t>
            </a:r>
          </a:p>
          <a:p>
            <a:endParaRPr lang="en-NZ" sz="1050" dirty="0" smtClean="0">
              <a:latin typeface="Candara" pitchFamily="34" charset="0"/>
            </a:endParaRPr>
          </a:p>
          <a:p>
            <a:r>
              <a:rPr lang="en-NZ" sz="2400" b="1" dirty="0" smtClean="0">
                <a:latin typeface="Candara" pitchFamily="34" charset="0"/>
              </a:rPr>
              <a:t>Year 13</a:t>
            </a:r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	A </a:t>
            </a:r>
            <a:r>
              <a:rPr lang="en-NZ" sz="2400" dirty="0" smtClean="0">
                <a:latin typeface="Candara" pitchFamily="34" charset="0"/>
              </a:rPr>
              <a:t>Citizen of the World</a:t>
            </a:r>
            <a:endParaRPr lang="en-NZ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alfristoncollege.school.nz/images/usr/10/alfriston2_r1_c1.gif"/>
          <p:cNvPicPr/>
          <p:nvPr/>
        </p:nvPicPr>
        <p:blipFill>
          <a:blip r:embed="rId2" cstate="print"/>
          <a:srcRect l="73510" t="7895" b="9649"/>
          <a:stretch>
            <a:fillRect/>
          </a:stretch>
        </p:blipFill>
        <p:spPr bwMode="auto">
          <a:xfrm>
            <a:off x="8286776" y="5786454"/>
            <a:ext cx="732718" cy="9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85720" y="21429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You’ve got to know your learners …</a:t>
            </a:r>
            <a:endParaRPr lang="en-US" sz="32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11229"/>
            <a:ext cx="5214974" cy="292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86446" y="1571612"/>
            <a:ext cx="2286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Surveys</a:t>
            </a:r>
          </a:p>
          <a:p>
            <a:endParaRPr lang="en-NZ" sz="2400" dirty="0" smtClean="0">
              <a:latin typeface="Candara" pitchFamily="34" charset="0"/>
            </a:endParaRPr>
          </a:p>
          <a:p>
            <a:r>
              <a:rPr lang="en-NZ" sz="2400" dirty="0" smtClean="0">
                <a:latin typeface="Candara" pitchFamily="34" charset="0"/>
              </a:rPr>
              <a:t>Questionnaires</a:t>
            </a:r>
          </a:p>
          <a:p>
            <a:endParaRPr lang="en-NZ" sz="2400" dirty="0" smtClean="0">
              <a:latin typeface="Candara" pitchFamily="34" charset="0"/>
            </a:endParaRPr>
          </a:p>
          <a:p>
            <a:r>
              <a:rPr lang="en-NZ" sz="2400" dirty="0" smtClean="0">
                <a:latin typeface="Candara" pitchFamily="34" charset="0"/>
              </a:rPr>
              <a:t>Self evaluations</a:t>
            </a:r>
            <a:endParaRPr lang="en-NZ" sz="2400" dirty="0">
              <a:latin typeface="Candar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071942"/>
            <a:ext cx="341786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10" y="5000636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Analysis of assessment data</a:t>
            </a:r>
            <a:endParaRPr lang="en-NZ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5720" y="21429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In English we offer choice of text …</a:t>
            </a:r>
            <a:endParaRPr lang="en-US" sz="32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(</a:t>
            </a:r>
            <a:r>
              <a:rPr lang="en-NZ" sz="2400" dirty="0" smtClean="0">
                <a:latin typeface="Candara" pitchFamily="34" charset="0"/>
              </a:rPr>
              <a:t>predominantly New Zealand and Pacific - connections and prior knowledge)</a:t>
            </a:r>
            <a:endParaRPr lang="en-NZ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428604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Choice of Learning Activities …</a:t>
            </a:r>
            <a:endParaRPr lang="en-NZ" sz="3200" dirty="0"/>
          </a:p>
        </p:txBody>
      </p:sp>
      <p:pic>
        <p:nvPicPr>
          <p:cNvPr id="3" name="Picture 2" descr="DSCF0650 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89226">
            <a:off x="5561957" y="930838"/>
            <a:ext cx="3192464" cy="3734043"/>
          </a:xfrm>
          <a:prstGeom prst="rect">
            <a:avLst/>
          </a:prstGeom>
        </p:spPr>
      </p:pic>
      <p:pic>
        <p:nvPicPr>
          <p:cNvPr id="4" name="Picture 3" descr="DSCF0656 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7010" y="3500462"/>
            <a:ext cx="4795386" cy="3286124"/>
          </a:xfrm>
          <a:prstGeom prst="rect">
            <a:avLst/>
          </a:prstGeom>
        </p:spPr>
      </p:pic>
      <p:pic>
        <p:nvPicPr>
          <p:cNvPr id="5" name="Picture 4" descr="DSCF0657 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40537">
            <a:off x="417260" y="1216208"/>
            <a:ext cx="2654144" cy="3436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6030">
            <a:off x="343295" y="1559367"/>
            <a:ext cx="2444508" cy="347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-38707" y="201019"/>
            <a:ext cx="8994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We Facilitate Self-Managed </a:t>
            </a:r>
            <a:r>
              <a:rPr lang="en-US" sz="32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L</a:t>
            </a:r>
            <a:r>
              <a:rPr lang="en-US" sz="32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earning …</a:t>
            </a:r>
            <a:endParaRPr lang="en-NZ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928670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Learners select activities, set targets, monitor checkpoints and completion dates.</a:t>
            </a:r>
            <a:endParaRPr lang="en-NZ" sz="2400" dirty="0"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805746"/>
            <a:ext cx="5444596" cy="298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6958">
            <a:off x="5149762" y="1769437"/>
            <a:ext cx="3736679" cy="259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7339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err="1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Personalising</a:t>
            </a:r>
            <a:r>
              <a:rPr lang="en-US" sz="48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 t</a:t>
            </a:r>
            <a:r>
              <a:rPr lang="en-US" sz="4800" b="1" dirty="0" smtClean="0">
                <a:ln w="12700">
                  <a:noFill/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hootz Cartoon" pitchFamily="82" charset="0"/>
              </a:rPr>
              <a:t>he Learning Process</a:t>
            </a:r>
            <a:endParaRPr lang="en-US" sz="4800" b="1" dirty="0">
              <a:ln w="12700">
                <a:noFill/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Kahootz Cartoo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392873"/>
            <a:ext cx="87154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Candara" pitchFamily="34" charset="0"/>
              </a:rPr>
              <a:t>Through …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400" dirty="0" smtClean="0">
                <a:latin typeface="Candara" pitchFamily="34" charset="0"/>
              </a:rPr>
              <a:t>Making links to prior knowledge and learners’ real lives</a:t>
            </a:r>
          </a:p>
          <a:p>
            <a:pPr marL="457200" indent="-457200"/>
            <a:endParaRPr lang="en-NZ" sz="2400" dirty="0" smtClean="0">
              <a:latin typeface="Candar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NZ" sz="2400" dirty="0" smtClean="0">
                <a:latin typeface="Candara" pitchFamily="34" charset="0"/>
              </a:rPr>
              <a:t>Scaffolding</a:t>
            </a:r>
          </a:p>
          <a:p>
            <a:pPr marL="457200" indent="-457200"/>
            <a:endParaRPr lang="en-NZ" sz="2400" dirty="0" smtClean="0">
              <a:latin typeface="Candar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NZ" sz="2400" dirty="0" smtClean="0">
                <a:latin typeface="Candara" pitchFamily="34" charset="0"/>
              </a:rPr>
              <a:t>Using exemplars</a:t>
            </a:r>
          </a:p>
          <a:p>
            <a:pPr marL="457200" indent="-457200">
              <a:buFont typeface="Arial" pitchFamily="34" charset="0"/>
              <a:buChar char="•"/>
            </a:pPr>
            <a:endParaRPr lang="en-NZ" sz="2400" dirty="0" smtClean="0">
              <a:latin typeface="Candar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NZ" sz="2400" dirty="0" smtClean="0">
                <a:latin typeface="Candara" pitchFamily="34" charset="0"/>
              </a:rPr>
              <a:t>Using </a:t>
            </a:r>
            <a:r>
              <a:rPr lang="en-NZ" sz="2400" dirty="0" err="1" smtClean="0">
                <a:latin typeface="Candara" pitchFamily="34" charset="0"/>
              </a:rPr>
              <a:t>moodle</a:t>
            </a:r>
            <a:r>
              <a:rPr lang="en-NZ" sz="2400" dirty="0" smtClean="0">
                <a:latin typeface="Candara" pitchFamily="34" charset="0"/>
              </a:rPr>
              <a:t>, </a:t>
            </a:r>
            <a:r>
              <a:rPr lang="en-NZ" sz="2400" dirty="0" err="1" smtClean="0">
                <a:latin typeface="Candara" pitchFamily="34" charset="0"/>
              </a:rPr>
              <a:t>wikis</a:t>
            </a:r>
            <a:r>
              <a:rPr lang="en-NZ" sz="2400" dirty="0" smtClean="0">
                <a:latin typeface="Candara" pitchFamily="34" charset="0"/>
              </a:rPr>
              <a:t> and </a:t>
            </a:r>
          </a:p>
          <a:p>
            <a:pPr marL="457200" indent="-457200"/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err="1" smtClean="0">
                <a:latin typeface="Candara" pitchFamily="34" charset="0"/>
              </a:rPr>
              <a:t>nings</a:t>
            </a:r>
            <a:endParaRPr lang="en-NZ" sz="2400" dirty="0" smtClean="0">
              <a:latin typeface="Candar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NZ" sz="2400" dirty="0" smtClean="0">
              <a:latin typeface="Candar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NZ" sz="2400" dirty="0" smtClean="0">
                <a:latin typeface="Candara" pitchFamily="34" charset="0"/>
              </a:rPr>
              <a:t>Using thinking, planning and </a:t>
            </a:r>
          </a:p>
          <a:p>
            <a:pPr marL="457200" indent="-457200"/>
            <a:r>
              <a:rPr lang="en-NZ" sz="2400" dirty="0" smtClean="0">
                <a:latin typeface="Candara" pitchFamily="34" charset="0"/>
              </a:rPr>
              <a:t>	</a:t>
            </a:r>
            <a:r>
              <a:rPr lang="en-NZ" sz="2400" dirty="0" smtClean="0">
                <a:latin typeface="Candara" pitchFamily="34" charset="0"/>
              </a:rPr>
              <a:t>drafting templates</a:t>
            </a:r>
          </a:p>
          <a:p>
            <a:pPr marL="457200" indent="-457200">
              <a:buFont typeface="Arial" pitchFamily="34" charset="0"/>
              <a:buChar char="•"/>
            </a:pPr>
            <a:endParaRPr lang="en-NZ" sz="2400" dirty="0" smtClean="0">
              <a:latin typeface="Candar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NZ" sz="2400" dirty="0" smtClean="0">
                <a:latin typeface="Candara" pitchFamily="34" charset="0"/>
              </a:rPr>
              <a:t>Using reflections</a:t>
            </a:r>
          </a:p>
          <a:p>
            <a:pPr marL="457200" indent="-457200">
              <a:buAutoNum type="arabicPlain"/>
            </a:pPr>
            <a:endParaRPr lang="en-NZ" sz="2400" dirty="0">
              <a:latin typeface="Candar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571876"/>
            <a:ext cx="4498669" cy="296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307</Words>
  <Application>Microsoft Office PowerPoint</Application>
  <PresentationFormat>On-screen Show (4:3)</PresentationFormat>
  <Paragraphs>113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Personalising Learning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Alfriston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Personalising Learning</dc:title>
  <dc:creator>k.white</dc:creator>
  <cp:lastModifiedBy>k.white</cp:lastModifiedBy>
  <cp:revision>34</cp:revision>
  <dcterms:created xsi:type="dcterms:W3CDTF">2010-11-16T04:36:03Z</dcterms:created>
  <dcterms:modified xsi:type="dcterms:W3CDTF">2010-11-18T07:00:36Z</dcterms:modified>
</cp:coreProperties>
</file>